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90" r:id="rId6"/>
    <p:sldId id="262" r:id="rId7"/>
    <p:sldId id="292" r:id="rId8"/>
    <p:sldId id="291" r:id="rId9"/>
    <p:sldId id="269" r:id="rId10"/>
    <p:sldId id="268" r:id="rId11"/>
    <p:sldId id="267" r:id="rId12"/>
    <p:sldId id="295" r:id="rId13"/>
    <p:sldId id="271" r:id="rId14"/>
    <p:sldId id="273" r:id="rId15"/>
    <p:sldId id="293" r:id="rId16"/>
    <p:sldId id="288" r:id="rId17"/>
    <p:sldId id="261" r:id="rId18"/>
    <p:sldId id="294" r:id="rId19"/>
    <p:sldId id="275" r:id="rId20"/>
    <p:sldId id="264" r:id="rId21"/>
    <p:sldId id="263" r:id="rId2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C3AC6-7DC4-9A48-A7D5-B2EB81D58B37}" v="5" dt="2022-05-05T07:30:10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5"/>
    <p:restoredTop sz="91562"/>
  </p:normalViewPr>
  <p:slideViewPr>
    <p:cSldViewPr snapToGrid="0">
      <p:cViewPr varScale="1">
        <p:scale>
          <a:sx n="104" d="100"/>
          <a:sy n="104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F0043-CFB0-CA40-A4D5-7C07B811779A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34B5E-ABCD-2849-BCF7-DFC8433F18B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9872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34B5E-ABCD-2849-BCF7-DFC8433F18BF}" type="slidenum">
              <a:rPr lang="sv-FI" smtClean="0"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7448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34B5E-ABCD-2849-BCF7-DFC8433F18BF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1918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1AD4CB-6B26-E94A-B938-CAB74B5CA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A91F0B-9E6C-244B-BE57-FC3F1F956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0AB406-D5FE-C34C-B97E-334F0C35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4778E9-B7B9-9446-A466-FE43553F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412385-7053-6842-8BC6-68E1046C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2715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199785-CB36-7A47-B5D7-58F8F36A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5769362-879B-8644-BA76-E2C2F12B4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129835-2587-5C47-80A5-AD172122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E57EC9-503F-BF41-993F-B40323E2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297F72-9F9E-E949-A53F-608855B9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87914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5836342-3B93-234E-B852-61CAA436D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AF8A28C-7507-E54F-9ADC-75407831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2BACE6-B7BD-FB40-9E3D-766205CD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5BA650-06AB-9745-ACC3-CF88C419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EF7B5-B8AB-2942-B4D0-E5464242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32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7DCDE1-27A4-6C44-A1BF-BBA7390F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C9F899-B02E-DE46-9264-D4FDC7F9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7685C4-CA77-D944-86D0-8116CF77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042054-001F-9B46-A3F8-D905F7BC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D23229-BD20-0C4C-A803-F8E6BD3F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3348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23C654-A5AF-B34B-AC49-5F98B060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BBC763-0208-9A4B-97A3-2B6ABB540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B5FEC8-EAF6-9640-9405-262C655F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9A73B0-3678-DE45-B841-D9F6D462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24CD04-B184-5140-B0D7-DE074D3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8451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710829-6C06-8140-88F8-EC901B7B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A112C1-D1CE-A34F-B84D-20258E9F5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14E5585-8A67-B64E-8703-DD09D4E5F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4ADA7F4-044D-384C-BFA7-58F9DE45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A8F0F3-9644-2049-BF39-1E646064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9B3483-2785-254E-BAA5-79022FFC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0707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753203-06FD-9C4A-8007-D316F97C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816E6E-9294-5C4A-A031-BB5C85FE1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8F0A076-1D65-CF40-A6E2-A56276F75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EB57FD-8099-6149-A3B5-431ED9CDE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1DCC37C-8D0C-B546-B7C0-5BDC05FC7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A67927D-EEAA-2A4B-B83B-472035AA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FDB39F7-7229-BB40-9739-1DE7C70B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1AEAD19-2DA1-1A46-B3C7-BB2D25F3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900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153684-D812-8A4A-925F-5CF27EF8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222512-C41B-B24B-9BC7-292E4624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809FC34-3FDE-5340-9F2B-A9A6EA01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7C2D47-2301-2242-AA9F-6D47E4AC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2851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92A5873-0664-C243-93B4-6FC1CD8F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495C682-14CB-364F-B3D2-FC366830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793A5D-A2E3-AC4B-B507-29156F92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6798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B13C1-194E-B44B-A39B-8A1FC2F7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39FFC9-E360-5240-9A0E-09C9AC90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0432BD-72AD-BE44-AFB0-00C804A68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AD0890-BDA3-924C-AF7F-8496399E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DF190FB-284D-944C-88EA-99655DBF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FF0666-F147-714E-89AE-208E8264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949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12524-D879-DD44-9A12-AFF07F6A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C09A94D-86A7-9C48-92D4-9B78E4D1D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A98A0B-7D4D-BB42-9618-49755959E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8264EE-A109-2844-9CC2-506E728D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0C9898-111E-7547-A4AD-B5ECA926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86EF0E-220F-4247-BD05-EB5E53A7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693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9A8C304-1E9A-4841-9B20-F8631562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C644A2-CA2A-D646-B5D1-ACD5BC55A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C32D54-D054-B249-AEBB-6967265D2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9872-FC1F-6B4E-BFE8-FB4BD6578080}" type="datetimeFigureOut">
              <a:rPr lang="sv-FI" smtClean="0"/>
              <a:t>05-05-2022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52CDE6-73E9-D046-BE98-5FC674574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C8DED9-A6DC-E04D-AA11-B78360437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95E6-0AB9-1A44-A777-00CF75399F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97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esliberadas.com/2019/11/14/examen-cei-cbc-ub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jBHxjkVr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QiiVBdJyl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km.fi/documents/1410845/15514014/Utbildningssystemet+i+Finland/230ebef2-ed9b-2d0b-72ef-dd39b0410a85/Utbildningssystemet+i+Finland.pdf?t=163101523240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sv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lkhalsan.fi/ul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hjaamot.fi/sv/mika-on-ohjaamo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nedu.fi/sv/rattattkunn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hyperlink" Target="https://vaxlaupp.vlab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rresaari.net/karriarplanering/?lang=s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123329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CI-yHzHt9b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axlaupp.vlab.fi/movies/vamianovia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roTJJJ7ja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DIHA330C20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person, utomhus&#10;&#10;Automatiskt genererad beskrivning">
            <a:extLst>
              <a:ext uri="{FF2B5EF4-FFF2-40B4-BE49-F238E27FC236}">
                <a16:creationId xmlns:a16="http://schemas.microsoft.com/office/drawing/2014/main" id="{10FA0BEB-DF09-DA48-AF02-F780698BD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86193F-27E4-2C48-BB83-3F0776DE1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v-FI" sz="4400" dirty="0"/>
              <a:t>Jag har min examen – Vad kan jag göra sedan?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3264A37-4627-324A-8E1D-2E6C96F9C5F1}"/>
              </a:ext>
            </a:extLst>
          </p:cNvPr>
          <p:cNvSpPr txBox="1"/>
          <p:nvPr/>
        </p:nvSpPr>
        <p:spPr>
          <a:xfrm>
            <a:off x="9657332" y="6657945"/>
            <a:ext cx="25346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FI" sz="700">
                <a:solidFill>
                  <a:srgbClr val="FFFFFF"/>
                </a:solidFill>
                <a:hlinkClick r:id="rId3" tooltip="https://www.mentesliberadas.com/2019/11/14/examen-cei-cbc-ub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FI" sz="700">
                <a:solidFill>
                  <a:srgbClr val="FFFFFF"/>
                </a:solidFill>
              </a:rPr>
              <a:t> av Okänd författare licensieras enligt </a:t>
            </a:r>
            <a:r>
              <a:rPr lang="sv-FI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sv-FI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4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8204A5-30B2-49B3-9FCE-C8A7DABC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sv-SE" sz="4600" dirty="0">
                <a:cs typeface="Calibri Light"/>
              </a:rPr>
              <a:t>Examen på 3e stadiet </a:t>
            </a:r>
            <a:br>
              <a:rPr lang="sv-SE" sz="4600" dirty="0">
                <a:cs typeface="Calibri Light"/>
              </a:rPr>
            </a:br>
            <a:r>
              <a:rPr lang="sv-FI" sz="4800" dirty="0">
                <a:sym typeface="Wingdings" panose="05000000000000000000" pitchFamily="2" charset="2"/>
              </a:rPr>
              <a:t></a:t>
            </a:r>
            <a:r>
              <a:rPr lang="sv-SE" sz="4600" dirty="0">
                <a:cs typeface="Calibri Light"/>
              </a:rPr>
              <a:t> examen på andra stadiet</a:t>
            </a:r>
            <a:endParaRPr lang="sv-SE" sz="4600" dirty="0"/>
          </a:p>
        </p:txBody>
      </p:sp>
      <p:pic>
        <p:nvPicPr>
          <p:cNvPr id="4" name="Bildobjekt 4" descr="En bild som visar text, person, inomhus, vägg&#10;&#10;Automatiskt genererad beskrivning">
            <a:extLst>
              <a:ext uri="{FF2B5EF4-FFF2-40B4-BE49-F238E27FC236}">
                <a16:creationId xmlns:a16="http://schemas.microsoft.com/office/drawing/2014/main" id="{6E7FCDB0-42F9-4203-AFCC-96AF6FEC8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8AFDED-2A7A-4278-93B5-46A45C3FA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000" dirty="0">
                <a:cs typeface="Calibri"/>
              </a:rPr>
              <a:t>Jennie studerar till kosmetolog</a:t>
            </a:r>
            <a:endParaRPr lang="sv-SE" sz="2000" dirty="0"/>
          </a:p>
          <a:p>
            <a:r>
              <a:rPr lang="sv-SE" sz="2000" dirty="0">
                <a:cs typeface="Calibri"/>
              </a:rPr>
              <a:t>Innan det gick hon gymnasiet, läste pedagogik och psykologi 1 år och tog därefter estenomexamen </a:t>
            </a:r>
          </a:p>
          <a:p>
            <a:pPr marL="0" indent="0">
              <a:buNone/>
            </a:pPr>
            <a:endParaRPr lang="sv-SE" sz="2000" dirty="0">
              <a:cs typeface="Calibri"/>
            </a:endParaRPr>
          </a:p>
          <a:p>
            <a:pPr marL="0" indent="0">
              <a:buNone/>
            </a:pPr>
            <a:r>
              <a:rPr lang="sv-SE" sz="2000" dirty="0">
                <a:ea typeface="+mn-lt"/>
                <a:cs typeface="+mn-lt"/>
              </a:rPr>
              <a:t>"I yrkesutbildningen får jag fördjupa mina kunskaper i praktiken. Här lär man sig också att vara i nära kontakt med människor, dagligen.”</a:t>
            </a:r>
          </a:p>
          <a:p>
            <a:pPr marL="0" indent="0">
              <a:buNone/>
            </a:pPr>
            <a:r>
              <a:rPr lang="sv-SE" sz="2000" dirty="0">
                <a:ea typeface="+mn-lt"/>
                <a:cs typeface="+mn-lt"/>
                <a:hlinkClick r:id="rId4"/>
              </a:rPr>
              <a:t>Länk till videon</a:t>
            </a:r>
            <a:endParaRPr lang="sv-SE" dirty="0"/>
          </a:p>
          <a:p>
            <a:endParaRPr lang="sv-SE" sz="2000" dirty="0">
              <a:cs typeface="Calibri"/>
            </a:endParaRPr>
          </a:p>
          <a:p>
            <a:endParaRPr lang="sv-SE" sz="2000" dirty="0">
              <a:cs typeface="Calibri"/>
            </a:endParaRPr>
          </a:p>
          <a:p>
            <a:endParaRPr lang="sv-SE" sz="2000" dirty="0">
              <a:cs typeface="Calibri"/>
            </a:endParaRPr>
          </a:p>
          <a:p>
            <a:endParaRPr lang="sv-SE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4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1B2AF26-2259-431C-B518-F9B4A243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v-SE" sz="4600" dirty="0">
                <a:cs typeface="Calibri Light"/>
              </a:rPr>
              <a:t>Examen på 3e stadiet </a:t>
            </a:r>
            <a:r>
              <a:rPr lang="sv-FI" sz="4800" dirty="0">
                <a:sym typeface="Wingdings" panose="05000000000000000000" pitchFamily="2" charset="2"/>
              </a:rPr>
              <a:t></a:t>
            </a:r>
            <a:r>
              <a:rPr lang="sv-SE" sz="4600" dirty="0">
                <a:cs typeface="Calibri Light"/>
              </a:rPr>
              <a:t> examen på andra stadiet</a:t>
            </a:r>
            <a:endParaRPr lang="sv-SE" sz="4600" dirty="0"/>
          </a:p>
        </p:txBody>
      </p:sp>
      <p:pic>
        <p:nvPicPr>
          <p:cNvPr id="5" name="Bildobjekt 5" descr="En bild som visar text, inomhus, person, stående&#10;&#10;Automatiskt genererad beskrivning">
            <a:extLst>
              <a:ext uri="{FF2B5EF4-FFF2-40B4-BE49-F238E27FC236}">
                <a16:creationId xmlns:a16="http://schemas.microsoft.com/office/drawing/2014/main" id="{8A56860A-1D94-4D4C-BEDC-78F51E085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9B35A3-4193-4377-B706-C419601F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200" dirty="0">
                <a:cs typeface="Calibri"/>
              </a:rPr>
              <a:t>Marcus studerar till artesan finsnickare</a:t>
            </a:r>
          </a:p>
          <a:p>
            <a:r>
              <a:rPr lang="sv-SE" sz="2200" dirty="0">
                <a:cs typeface="Calibri"/>
              </a:rPr>
              <a:t>Innan har han utbildat sig till kock och sen </a:t>
            </a:r>
            <a:r>
              <a:rPr lang="sv-SE" sz="2200" dirty="0">
                <a:ea typeface="+mn-lt"/>
                <a:cs typeface="+mn-lt"/>
              </a:rPr>
              <a:t>till formgivare på tredje stadiet</a:t>
            </a:r>
          </a:p>
          <a:p>
            <a:endParaRPr lang="sv-SE" sz="2200" dirty="0">
              <a:cs typeface="Calibri"/>
            </a:endParaRPr>
          </a:p>
          <a:p>
            <a:pPr marL="0" indent="0">
              <a:buNone/>
            </a:pPr>
            <a:r>
              <a:rPr lang="sv" sz="2200" dirty="0">
                <a:cs typeface="Calibri"/>
              </a:rPr>
              <a:t>"I yrkesutbildningen är det mera fokus på det praktiskt hantverken och mindre på produktens design. På det viset kompletterar mina utbildningar varandra mycket bra.”</a:t>
            </a:r>
          </a:p>
          <a:p>
            <a:pPr marL="0" indent="0">
              <a:buNone/>
            </a:pPr>
            <a:r>
              <a:rPr lang="sv-FI" sz="2200" dirty="0">
                <a:cs typeface="Calibri"/>
                <a:hlinkClick r:id="rId4"/>
              </a:rPr>
              <a:t>Länk till videon</a:t>
            </a:r>
            <a:endParaRPr lang="sv-SE" dirty="0"/>
          </a:p>
          <a:p>
            <a:endParaRPr lang="sv-SE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04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5DBE47-8FEF-FD84-F86C-4875D4FF7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3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7D6E0C-692E-B125-ABDB-286AB9F5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38" y="740263"/>
            <a:ext cx="3235432" cy="4839921"/>
          </a:xfrm>
        </p:spPr>
        <p:txBody>
          <a:bodyPr>
            <a:normAutofit/>
          </a:bodyPr>
          <a:lstStyle/>
          <a:p>
            <a:r>
              <a:rPr lang="sv-FI" sz="3100" dirty="0"/>
              <a:t>Andra tips på material om karriärplanering och -handledning</a:t>
            </a:r>
          </a:p>
        </p:txBody>
      </p:sp>
    </p:spTree>
    <p:extLst>
      <p:ext uri="{BB962C8B-B14F-4D97-AF65-F5344CB8AC3E}">
        <p14:creationId xmlns:p14="http://schemas.microsoft.com/office/powerpoint/2010/main" val="173991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528CBAD-601D-6632-EF0A-CC84DD580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" y="101784"/>
            <a:ext cx="9387995" cy="665443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A1C97A2-BD82-9E48-DABD-CD84A3E10F82}"/>
              </a:ext>
            </a:extLst>
          </p:cNvPr>
          <p:cNvSpPr txBox="1"/>
          <p:nvPr/>
        </p:nvSpPr>
        <p:spPr>
          <a:xfrm>
            <a:off x="10346574" y="6284422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Källa </a:t>
            </a:r>
            <a:r>
              <a:rPr lang="sv-FI" dirty="0">
                <a:hlinkClick r:id="rId3"/>
              </a:rPr>
              <a:t>OKM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3754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kgrund med en arbetsyta">
            <a:extLst>
              <a:ext uri="{FF2B5EF4-FFF2-40B4-BE49-F238E27FC236}">
                <a16:creationId xmlns:a16="http://schemas.microsoft.com/office/drawing/2014/main" id="{54E6ED53-F68A-42D0-B1ED-840BAD192F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B120D22-D454-1445-80DB-6592A46C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0203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Studieinfo</a:t>
            </a:r>
            <a:endParaRPr lang="en-US" sz="4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F7085C8-3B49-B34B-BC43-EC6903599E5B}"/>
              </a:ext>
            </a:extLst>
          </p:cNvPr>
          <p:cNvSpPr txBox="1"/>
          <p:nvPr/>
        </p:nvSpPr>
        <p:spPr>
          <a:xfrm>
            <a:off x="394855" y="1496291"/>
            <a:ext cx="5701145" cy="468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Innehåller</a:t>
            </a:r>
            <a:r>
              <a:rPr lang="en-US" sz="2000" dirty="0"/>
              <a:t> </a:t>
            </a:r>
            <a:r>
              <a:rPr lang="en-US" sz="2000" dirty="0" err="1"/>
              <a:t>uppgifter</a:t>
            </a:r>
            <a:r>
              <a:rPr lang="en-US" sz="2000" dirty="0"/>
              <a:t> om </a:t>
            </a:r>
            <a:r>
              <a:rPr lang="en-US" sz="2000" dirty="0" err="1"/>
              <a:t>examina</a:t>
            </a:r>
            <a:r>
              <a:rPr lang="en-US" sz="2000" dirty="0"/>
              <a:t>, </a:t>
            </a:r>
            <a:r>
              <a:rPr lang="en-US" sz="2000" dirty="0" err="1"/>
              <a:t>yrken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studier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olika</a:t>
            </a:r>
            <a:r>
              <a:rPr lang="en-US" sz="2000" dirty="0"/>
              <a:t> </a:t>
            </a:r>
            <a:r>
              <a:rPr lang="en-US" sz="2000" dirty="0" err="1"/>
              <a:t>läroanstalter</a:t>
            </a:r>
            <a:r>
              <a:rPr lang="en-US" sz="2000" dirty="0"/>
              <a:t>. Via </a:t>
            </a:r>
            <a:r>
              <a:rPr lang="en-US" sz="2000" dirty="0" err="1"/>
              <a:t>Studieinfo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du </a:t>
            </a:r>
            <a:r>
              <a:rPr lang="en-US" sz="2000" dirty="0" err="1"/>
              <a:t>hitta</a:t>
            </a:r>
            <a:r>
              <a:rPr lang="en-US" sz="2000" dirty="0"/>
              <a:t> </a:t>
            </a:r>
            <a:r>
              <a:rPr lang="en-US" sz="2000" dirty="0" err="1"/>
              <a:t>lämpliga</a:t>
            </a:r>
            <a:r>
              <a:rPr lang="en-US" sz="2000" dirty="0"/>
              <a:t> </a:t>
            </a:r>
            <a:r>
              <a:rPr lang="en-US" sz="2000" dirty="0" err="1"/>
              <a:t>utbildningar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söka</a:t>
            </a:r>
            <a:r>
              <a:rPr lang="en-US" sz="2000" dirty="0"/>
              <a:t> till dem.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Riktar</a:t>
            </a:r>
            <a:r>
              <a:rPr lang="en-US" sz="2000" dirty="0"/>
              <a:t> sig till du </a:t>
            </a:r>
            <a:r>
              <a:rPr lang="en-US" sz="2000" dirty="0" err="1"/>
              <a:t>som</a:t>
            </a:r>
            <a:r>
              <a:rPr lang="en-US" sz="2000" dirty="0"/>
              <a:t>  </a:t>
            </a:r>
            <a:r>
              <a:rPr lang="en-US" sz="2000" dirty="0" err="1"/>
              <a:t>handledare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din </a:t>
            </a:r>
            <a:r>
              <a:rPr lang="en-US" sz="2000" dirty="0" err="1"/>
              <a:t>studerande</a:t>
            </a:r>
            <a:r>
              <a:rPr lang="en-US" sz="2000" dirty="0"/>
              <a:t> för </a:t>
            </a:r>
            <a:r>
              <a:rPr lang="en-US" sz="2000" dirty="0" err="1"/>
              <a:t>hitta</a:t>
            </a:r>
            <a:r>
              <a:rPr lang="en-US" sz="2000" dirty="0"/>
              <a:t> information om </a:t>
            </a:r>
            <a:r>
              <a:rPr lang="en-US" sz="2000" dirty="0" err="1"/>
              <a:t>olika</a:t>
            </a:r>
            <a:r>
              <a:rPr lang="en-US" sz="2000" dirty="0"/>
              <a:t> </a:t>
            </a:r>
            <a:r>
              <a:rPr lang="en-US" sz="2000" dirty="0" err="1"/>
              <a:t>utbildningar</a:t>
            </a:r>
            <a:r>
              <a:rPr lang="en-US" sz="2000" dirty="0"/>
              <a:t>, </a:t>
            </a:r>
            <a:r>
              <a:rPr lang="en-US" sz="2000" dirty="0" err="1"/>
              <a:t>ansökningssätt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-</a:t>
            </a:r>
            <a:r>
              <a:rPr lang="en-US" sz="2000" dirty="0" err="1"/>
              <a:t>tider</a:t>
            </a:r>
            <a:r>
              <a:rPr lang="en-US" sz="2000" dirty="0"/>
              <a:t> </a:t>
            </a:r>
            <a:r>
              <a:rPr lang="en-US" sz="2000" dirty="0" err="1"/>
              <a:t>samt</a:t>
            </a:r>
            <a:r>
              <a:rPr lang="en-US" sz="2000" dirty="0"/>
              <a:t> e-</a:t>
            </a:r>
            <a:r>
              <a:rPr lang="en-US" sz="2000" dirty="0" err="1"/>
              <a:t>tjänster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Där</a:t>
            </a:r>
            <a:r>
              <a:rPr lang="en-US" sz="2000" dirty="0"/>
              <a:t> </a:t>
            </a:r>
            <a:r>
              <a:rPr lang="en-US" sz="2000" dirty="0" err="1"/>
              <a:t>hittar</a:t>
            </a:r>
            <a:r>
              <a:rPr lang="en-US" sz="2000" dirty="0"/>
              <a:t> </a:t>
            </a:r>
            <a:r>
              <a:rPr lang="en-US" sz="2000" dirty="0" err="1"/>
              <a:t>ni</a:t>
            </a:r>
            <a:r>
              <a:rPr lang="en-US" sz="2000" dirty="0"/>
              <a:t> </a:t>
            </a:r>
            <a:r>
              <a:rPr lang="en-US" sz="2000" dirty="0" err="1"/>
              <a:t>också</a:t>
            </a:r>
            <a:r>
              <a:rPr lang="en-US" sz="2000" dirty="0"/>
              <a:t> </a:t>
            </a:r>
            <a:r>
              <a:rPr lang="en-US" sz="2000" dirty="0" err="1"/>
              <a:t>länkar</a:t>
            </a:r>
            <a:r>
              <a:rPr lang="en-US" sz="2000" dirty="0"/>
              <a:t> till e-</a:t>
            </a:r>
            <a:r>
              <a:rPr lang="en-US" sz="2000" dirty="0" err="1"/>
              <a:t>puk</a:t>
            </a:r>
            <a:r>
              <a:rPr lang="en-US" sz="2000" dirty="0"/>
              <a:t>, e-</a:t>
            </a:r>
            <a:r>
              <a:rPr lang="en-US" sz="2000" dirty="0" err="1"/>
              <a:t>grunder</a:t>
            </a:r>
            <a:r>
              <a:rPr lang="en-US" sz="2000" dirty="0"/>
              <a:t>, </a:t>
            </a:r>
            <a:r>
              <a:rPr lang="en-US" sz="2000" dirty="0" err="1"/>
              <a:t>europass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maailmalle.fi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Där</a:t>
            </a:r>
            <a:r>
              <a:rPr lang="en-US" sz="2000" dirty="0"/>
              <a:t> </a:t>
            </a:r>
            <a:r>
              <a:rPr lang="en-US" sz="2000" dirty="0" err="1"/>
              <a:t>finns</a:t>
            </a:r>
            <a:r>
              <a:rPr lang="en-US" sz="2000" dirty="0"/>
              <a:t> </a:t>
            </a:r>
            <a:r>
              <a:rPr lang="en-US" sz="2000" dirty="0" err="1"/>
              <a:t>också</a:t>
            </a:r>
            <a:r>
              <a:rPr lang="en-US" sz="2000" dirty="0"/>
              <a:t> </a:t>
            </a:r>
            <a:r>
              <a:rPr lang="en-US" sz="2000" dirty="0" err="1"/>
              <a:t>kontaktinformation</a:t>
            </a:r>
            <a:r>
              <a:rPr lang="en-US" sz="2000" dirty="0"/>
              <a:t> till </a:t>
            </a:r>
            <a:r>
              <a:rPr lang="en-US" sz="2000" dirty="0" err="1"/>
              <a:t>handlednings</a:t>
            </a:r>
            <a:r>
              <a:rPr lang="en-US" sz="2000" dirty="0"/>
              <a:t>-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rådgivningstjänster</a:t>
            </a:r>
            <a:r>
              <a:rPr lang="en-US" sz="2000" dirty="0"/>
              <a:t>, </a:t>
            </a:r>
            <a:r>
              <a:rPr lang="en-US" sz="2000" dirty="0" err="1"/>
              <a:t>frågor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svar</a:t>
            </a:r>
            <a:r>
              <a:rPr lang="en-US" sz="2000" dirty="0"/>
              <a:t> </a:t>
            </a:r>
            <a:r>
              <a:rPr lang="en-US" sz="2000" dirty="0" err="1"/>
              <a:t>samt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verktygslåda</a:t>
            </a:r>
            <a:r>
              <a:rPr lang="en-US" sz="2000" dirty="0"/>
              <a:t> för </a:t>
            </a:r>
            <a:r>
              <a:rPr lang="en-US" sz="2000" dirty="0" err="1"/>
              <a:t>elev</a:t>
            </a:r>
            <a:r>
              <a:rPr lang="en-US" sz="2000" dirty="0"/>
              <a:t>-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studiehandledare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Adress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Studieinfo (opintopolku.fi)</a:t>
            </a:r>
            <a:endParaRPr lang="en-US" sz="2000" dirty="0"/>
          </a:p>
        </p:txBody>
      </p:sp>
      <p:pic>
        <p:nvPicPr>
          <p:cNvPr id="13" name="Platshållare för innehåll 5">
            <a:extLst>
              <a:ext uri="{FF2B5EF4-FFF2-40B4-BE49-F238E27FC236}">
                <a16:creationId xmlns:a16="http://schemas.microsoft.com/office/drawing/2014/main" id="{6EB2B1CF-E566-0F90-9A5F-C75084E64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318" y="6176963"/>
            <a:ext cx="1944970" cy="5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1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8ACC60-09CB-1F8C-E341-429A91E7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Resurscenter och ULA nätverket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E79274-2A44-C4AB-4DE9-2BB5D1C6C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FI" dirty="0"/>
              <a:t>ULA-nätverket består idag av 13 svensk- och tvåspråkiga ungdoms- och arbetsverkstäder i Finland</a:t>
            </a:r>
          </a:p>
          <a:p>
            <a:r>
              <a:rPr lang="sv-FI" dirty="0"/>
              <a:t>Nätverkets verkstäder stöder genom handledning och vägledning sina deltagare i att hitta arbete, studier eller annan meningsfull sysselsättning samt bidrar till att motverka utanförskap i samhället</a:t>
            </a:r>
          </a:p>
          <a:p>
            <a:r>
              <a:rPr lang="sv-FI" dirty="0"/>
              <a:t>kan också handla om frågor kring ekonomi, boende, socialt och psykiskt välmående samt rehabilitering </a:t>
            </a:r>
          </a:p>
          <a:p>
            <a:r>
              <a:rPr lang="sv-FI" dirty="0"/>
              <a:t>Samtliga tjänster är avgiftsfria och det krävs inga remisser eller utlåtande för att ta del av verksamheten</a:t>
            </a:r>
          </a:p>
          <a:p>
            <a:r>
              <a:rPr lang="sv-FI" dirty="0"/>
              <a:t>Nyckelorden i verksamheten är IRHV som står för information, rådgivning, handledning och vägledning</a:t>
            </a:r>
          </a:p>
          <a:p>
            <a:r>
              <a:rPr lang="sv-FI" dirty="0"/>
              <a:t>Via länken hittar du mer information om nätverket och de enskilda verkstäderna </a:t>
            </a:r>
            <a:r>
              <a:rPr lang="sv-FI" dirty="0">
                <a:hlinkClick r:id="rId2"/>
              </a:rPr>
              <a:t>ULA-nätverket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8284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2937FA3-F64C-474C-A6F7-49070C935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BF321F6-DB86-464B-B399-4B7AC83F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2198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FI" sz="4000" dirty="0"/>
              <a:t>Navigatorn</a:t>
            </a:r>
            <a:endParaRPr lang="en-US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9C6154-D990-9B49-957D-64039F7A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584960"/>
            <a:ext cx="3822189" cy="45920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FI" sz="1800" dirty="0"/>
              <a:t>Navigatorn är en plats där man får hjälp med ärenden som berör arbete, utbildning och vardag. </a:t>
            </a:r>
          </a:p>
          <a:p>
            <a:r>
              <a:rPr lang="sv-FI" sz="1800" dirty="0"/>
              <a:t>Erbjuder lågtröskelservice riktad till unga under 30 år. Behövs ingen remiss för att besöka.</a:t>
            </a:r>
          </a:p>
          <a:p>
            <a:r>
              <a:rPr lang="sv-FI" sz="1800" dirty="0"/>
              <a:t>Är stället om har frågor, bekymmer eller bara behöver någon att samtala med.</a:t>
            </a:r>
          </a:p>
          <a:p>
            <a:r>
              <a:rPr lang="sv-FI" sz="1800" dirty="0"/>
              <a:t>Navigatorn erbjuder information, rådgivning, handledning och olika tjänster. </a:t>
            </a:r>
          </a:p>
          <a:p>
            <a:r>
              <a:rPr lang="sv-FI" sz="1800" dirty="0"/>
              <a:t>Servicen är avgiftsfri och frivillig.</a:t>
            </a:r>
          </a:p>
          <a:p>
            <a:r>
              <a:rPr lang="sv-FI" sz="1800" dirty="0">
                <a:hlinkClick r:id="rId3"/>
              </a:rPr>
              <a:t>Vad är Navigatorn? - Ohjaamo (ohjaamot.fi)</a:t>
            </a:r>
            <a:endParaRPr lang="sv-FI" sz="1800" dirty="0"/>
          </a:p>
        </p:txBody>
      </p:sp>
    </p:spTree>
    <p:extLst>
      <p:ext uri="{BB962C8B-B14F-4D97-AF65-F5344CB8AC3E}">
        <p14:creationId xmlns:p14="http://schemas.microsoft.com/office/powerpoint/2010/main" val="278973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F6DCBB4-C2F0-114D-BEA7-FD44F03AA2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829" y="0"/>
            <a:ext cx="1070517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C67B8BC-15E4-894C-9226-55B1AA73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432" y="182563"/>
            <a:ext cx="10515600" cy="1325563"/>
          </a:xfrm>
        </p:spPr>
        <p:txBody>
          <a:bodyPr/>
          <a:lstStyle/>
          <a:p>
            <a:r>
              <a:rPr lang="sv-FI" dirty="0">
                <a:solidFill>
                  <a:schemeClr val="bg1"/>
                </a:solidFill>
              </a:rPr>
              <a:t>Växla upp handledningen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682F79-C2BD-1E40-8D9D-607CEADD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830" y="1353312"/>
            <a:ext cx="6719616" cy="51450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v-FI" dirty="0">
                <a:solidFill>
                  <a:schemeClr val="bg1"/>
                </a:solidFill>
                <a:ea typeface="+mn-lt"/>
                <a:cs typeface="+mn-lt"/>
              </a:rPr>
              <a:t>Utvecklingsprojekt som delfinansieras av Utbildningsstyrelsen inom programmet </a:t>
            </a:r>
            <a:r>
              <a:rPr lang="sv-FI" dirty="0">
                <a:solidFill>
                  <a:schemeClr val="bg1"/>
                </a:solidFill>
                <a:ea typeface="+mn-lt"/>
                <a:cs typeface="+mn-lt"/>
                <a:hlinkClick r:id="rId3"/>
              </a:rPr>
              <a:t>Rätt att kunna</a:t>
            </a:r>
            <a:endParaRPr lang="sv-FI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sv-FI" dirty="0">
                <a:solidFill>
                  <a:schemeClr val="bg1"/>
                </a:solidFill>
                <a:ea typeface="+mn-lt"/>
                <a:cs typeface="+mn-lt"/>
              </a:rPr>
              <a:t>3 delmål:</a:t>
            </a:r>
          </a:p>
          <a:p>
            <a:pPr lvl="1"/>
            <a:r>
              <a:rPr lang="sv-FI" sz="1800" dirty="0">
                <a:solidFill>
                  <a:schemeClr val="bg1"/>
                </a:solidFill>
              </a:rPr>
              <a:t>Utveckla enhetliga tjänster för fortsatt handledning och likvärdiga möjligheter att fortsätta studier</a:t>
            </a:r>
          </a:p>
          <a:p>
            <a:pPr lvl="1"/>
            <a:r>
              <a:rPr lang="sv-FI" sz="1800" dirty="0">
                <a:solidFill>
                  <a:schemeClr val="bg1"/>
                </a:solidFill>
              </a:rPr>
              <a:t>Erbjuda möjligheter att bekanta sig med högskolornas lärmiljöer och utbildningsutbud</a:t>
            </a:r>
          </a:p>
          <a:p>
            <a:pPr lvl="1"/>
            <a:r>
              <a:rPr lang="sv-FI" sz="1800" dirty="0">
                <a:solidFill>
                  <a:schemeClr val="bg1"/>
                </a:solidFill>
              </a:rPr>
              <a:t>Information och handledning via studerande till studerande eller peer to peer</a:t>
            </a:r>
          </a:p>
          <a:p>
            <a:pPr marL="457200" lvl="1" indent="0">
              <a:buNone/>
            </a:pPr>
            <a:endParaRPr lang="sv-FI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sv-FI" dirty="0">
                <a:solidFill>
                  <a:schemeClr val="bg1"/>
                </a:solidFill>
              </a:rPr>
              <a:t>Utvecklingsarbetet pågått 15.12.2020-30.6.2022</a:t>
            </a:r>
          </a:p>
          <a:p>
            <a:r>
              <a:rPr lang="sv-FI" dirty="0">
                <a:solidFill>
                  <a:schemeClr val="bg1"/>
                </a:solidFill>
              </a:rPr>
              <a:t>Utvecklingsarbetet görs av Axxell, Optima, Prakticum, Vamia och Yrkesakademin. Samarbetspartner är Yrkeshögskolan Arcada och Novia</a:t>
            </a:r>
          </a:p>
          <a:p>
            <a:endParaRPr lang="sv-FI" dirty="0">
              <a:cs typeface="Calibri" panose="020F0502020204030204"/>
            </a:endParaRPr>
          </a:p>
        </p:txBody>
      </p:sp>
      <p:pic>
        <p:nvPicPr>
          <p:cNvPr id="4" name="Picture 2" descr="UBS finansierar projektet">
            <a:extLst>
              <a:ext uri="{FF2B5EF4-FFF2-40B4-BE49-F238E27FC236}">
                <a16:creationId xmlns:a16="http://schemas.microsoft.com/office/drawing/2014/main" id="{086EF9A4-46CC-AB41-93C4-87B57DFB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" y="5379244"/>
            <a:ext cx="135170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3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98870C-50B9-6249-A455-B5F4325D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Samlade resultat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5F142C-22E7-4C44-BA03-99399657D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hlinkClick r:id="rId2"/>
              </a:rPr>
              <a:t>https://vaxlaupp.vlab.fi/</a:t>
            </a:r>
            <a:endParaRPr lang="en-US" sz="22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F983599-C580-3A47-90A0-68ABEA39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188" y="329183"/>
            <a:ext cx="1404537" cy="1399809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45BAEB5-B4B1-C83D-B1FF-678E09E12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291" y="3245477"/>
            <a:ext cx="10011508" cy="32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56D385-AFDD-0C48-3E8A-B05B421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Karriärplanering och -vägledning</a:t>
            </a:r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CCBEF2BB-DE8B-945A-6ABB-AC8661035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14844"/>
            <a:ext cx="10515600" cy="377290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7A018DE-33B6-DDDF-D61C-C1CA9C6FFD46}"/>
              </a:ext>
            </a:extLst>
          </p:cNvPr>
          <p:cNvSpPr txBox="1"/>
          <p:nvPr/>
        </p:nvSpPr>
        <p:spPr>
          <a:xfrm>
            <a:off x="8030095" y="6234545"/>
            <a:ext cx="172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Källa </a:t>
            </a:r>
            <a:r>
              <a:rPr lang="sv-FI" dirty="0">
                <a:hlinkClick r:id="rId3"/>
              </a:rPr>
              <a:t>Aarresaari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1216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 descr="En bild som visar text, av trä&#10;&#10;Automatiskt genererad beskrivning">
            <a:extLst>
              <a:ext uri="{FF2B5EF4-FFF2-40B4-BE49-F238E27FC236}">
                <a16:creationId xmlns:a16="http://schemas.microsoft.com/office/drawing/2014/main" id="{8250DDE6-F125-0448-B717-340C1287A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-1"/>
          <a:stretch/>
        </p:blipFill>
        <p:spPr>
          <a:xfrm>
            <a:off x="4711691" y="10"/>
            <a:ext cx="748030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B36CE0-ED32-2544-84B3-DDC52289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/>
              <a:t>Vilket</a:t>
            </a:r>
            <a:r>
              <a:rPr lang="en-US" sz="3700" dirty="0"/>
              <a:t> material </a:t>
            </a:r>
            <a:r>
              <a:rPr lang="en-US" sz="3700" dirty="0" err="1"/>
              <a:t>brukar</a:t>
            </a:r>
            <a:r>
              <a:rPr lang="en-US" sz="3700" dirty="0"/>
              <a:t> du </a:t>
            </a:r>
            <a:r>
              <a:rPr lang="en-US" sz="3700" dirty="0" err="1"/>
              <a:t>använda</a:t>
            </a:r>
            <a:r>
              <a:rPr lang="en-US" sz="3700" dirty="0"/>
              <a:t> </a:t>
            </a:r>
            <a:r>
              <a:rPr lang="en-US" sz="3700" dirty="0" err="1"/>
              <a:t>i</a:t>
            </a:r>
            <a:r>
              <a:rPr lang="en-US" sz="3700" dirty="0"/>
              <a:t> din </a:t>
            </a:r>
            <a:r>
              <a:rPr lang="en-US" sz="3700" dirty="0" err="1"/>
              <a:t>karriär-planering</a:t>
            </a:r>
            <a:r>
              <a:rPr lang="en-US" sz="3700" dirty="0"/>
              <a:t>?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35FCC80-04E0-3E41-95B0-5E2D843426C8}"/>
              </a:ext>
            </a:extLst>
          </p:cNvPr>
          <p:cNvSpPr txBox="1"/>
          <p:nvPr/>
        </p:nvSpPr>
        <p:spPr>
          <a:xfrm>
            <a:off x="852407" y="5346915"/>
            <a:ext cx="3037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Kanske du </a:t>
            </a:r>
            <a:r>
              <a:rPr lang="en-US" sz="2800" dirty="0" err="1"/>
              <a:t>kan</a:t>
            </a:r>
            <a:r>
              <a:rPr lang="en-US" sz="2800" dirty="0"/>
              <a:t> ha </a:t>
            </a:r>
            <a:r>
              <a:rPr lang="en-US" sz="2800" dirty="0" err="1"/>
              <a:t>nytta</a:t>
            </a:r>
            <a:r>
              <a:rPr lang="en-US" sz="2800" dirty="0"/>
              <a:t> av </a:t>
            </a:r>
            <a:r>
              <a:rPr lang="en-US" sz="2800" dirty="0" err="1"/>
              <a:t>detta</a:t>
            </a:r>
            <a:r>
              <a:rPr lang="en-US" sz="2800" dirty="0"/>
              <a:t>?</a:t>
            </a:r>
            <a:endParaRPr lang="sv-FI" sz="2800" dirty="0"/>
          </a:p>
        </p:txBody>
      </p:sp>
    </p:spTree>
    <p:extLst>
      <p:ext uri="{BB962C8B-B14F-4D97-AF65-F5344CB8AC3E}">
        <p14:creationId xmlns:p14="http://schemas.microsoft.com/office/powerpoint/2010/main" val="91610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7CC14A-0D37-DE9A-89C7-6E0491FCA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305070-54DB-477F-419C-594713D3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501" y="365120"/>
            <a:ext cx="3822189" cy="1899912"/>
          </a:xfrm>
        </p:spPr>
        <p:txBody>
          <a:bodyPr>
            <a:normAutofit/>
          </a:bodyPr>
          <a:lstStyle/>
          <a:p>
            <a:r>
              <a:rPr lang="sv-FI" sz="4000" dirty="0"/>
              <a:t>Växla upp handledningen plattformen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02DBC9-0A13-6AF8-ACAA-802FFB4A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3501" y="2630152"/>
            <a:ext cx="3822189" cy="3742762"/>
          </a:xfrm>
        </p:spPr>
        <p:txBody>
          <a:bodyPr>
            <a:normAutofit/>
          </a:bodyPr>
          <a:lstStyle/>
          <a:p>
            <a:r>
              <a:rPr lang="sv-FI" sz="2000"/>
              <a:t>I materialet visar vi via exempel på 5 olika vägar en studerande kan välja efter sin examen</a:t>
            </a:r>
          </a:p>
          <a:p>
            <a:r>
              <a:rPr lang="sv-FI" sz="2000"/>
              <a:t>Vi har bandat in studerandes berättelser och samlat dem till en plattform</a:t>
            </a:r>
          </a:p>
          <a:p>
            <a:r>
              <a:rPr lang="sv-FI" sz="2000"/>
              <a:t>I videona berättar fd studerande varför de valt den väg de valt och  hur de upplever vidarestudierna</a:t>
            </a:r>
          </a:p>
        </p:txBody>
      </p:sp>
    </p:spTree>
    <p:extLst>
      <p:ext uri="{BB962C8B-B14F-4D97-AF65-F5344CB8AC3E}">
        <p14:creationId xmlns:p14="http://schemas.microsoft.com/office/powerpoint/2010/main" val="344568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7C5006F-3FEC-B151-89D0-FCC16C68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2100" b="1"/>
              <a:t>Fem olika vägar/scenarion/möjligheter som studerande valt efter sin examen</a:t>
            </a:r>
            <a:br>
              <a:rPr lang="en-US" sz="2100"/>
            </a:br>
            <a:endParaRPr lang="sv-FI" sz="2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473D6D-478B-40FB-93F8-6AF4FFAEB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/>
              <a:t>Grundexamen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/>
              <a:t>yrkes</a:t>
            </a:r>
            <a:r>
              <a:rPr lang="en-US" sz="1800" dirty="0"/>
              <a:t>-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specialyrkesexamen</a:t>
            </a:r>
            <a:endParaRPr lang="en-US" sz="1800" dirty="0"/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/>
              <a:t>Grundexamen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/>
              <a:t>yrkeshögskola</a:t>
            </a:r>
            <a:endParaRPr lang="en-US" sz="1800" dirty="0"/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/>
              <a:t>Grundexamen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 err="1"/>
              <a:t>universitet</a:t>
            </a:r>
            <a:endParaRPr lang="en-US" sz="1800" dirty="0"/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/>
              <a:t>Studentexamen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 err="1"/>
              <a:t>grund</a:t>
            </a:r>
            <a:r>
              <a:rPr lang="en-US" sz="1800" dirty="0"/>
              <a:t>-, </a:t>
            </a:r>
            <a:r>
              <a:rPr lang="en-US" sz="1800" dirty="0" err="1"/>
              <a:t>yrkes</a:t>
            </a:r>
            <a:r>
              <a:rPr lang="en-US" sz="1800" dirty="0"/>
              <a:t>, </a:t>
            </a:r>
            <a:r>
              <a:rPr lang="en-US" sz="1800" dirty="0" err="1"/>
              <a:t>eller</a:t>
            </a:r>
            <a:r>
              <a:rPr lang="en-US" sz="1800" dirty="0"/>
              <a:t> </a:t>
            </a:r>
            <a:r>
              <a:rPr lang="en-US" sz="1800" dirty="0" err="1"/>
              <a:t>specialyrkesexamen</a:t>
            </a:r>
            <a:endParaRPr lang="en-US" sz="1800" dirty="0"/>
          </a:p>
          <a:p>
            <a:pPr marL="1143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Examen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tredje</a:t>
            </a:r>
            <a:r>
              <a:rPr lang="en-US" sz="1800" dirty="0"/>
              <a:t> </a:t>
            </a:r>
            <a:r>
              <a:rPr lang="en-US" sz="1800" dirty="0" err="1"/>
              <a:t>stadiet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examen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andra</a:t>
            </a:r>
            <a:r>
              <a:rPr lang="en-US" sz="1800" dirty="0"/>
              <a:t> </a:t>
            </a:r>
            <a:r>
              <a:rPr lang="en-US" sz="1800" dirty="0" err="1"/>
              <a:t>stadiet</a:t>
            </a:r>
            <a:endParaRPr lang="en-US" sz="1800" dirty="0"/>
          </a:p>
          <a:p>
            <a:endParaRPr lang="sv-FI" sz="1800" dirty="0"/>
          </a:p>
        </p:txBody>
      </p:sp>
      <p:pic>
        <p:nvPicPr>
          <p:cNvPr id="4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F89994E5-BED4-6574-0309-47C282ED34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702" y="1614084"/>
            <a:ext cx="7526298" cy="43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0E1EA4A-6462-4C74-AA0D-131AA91B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609600"/>
            <a:ext cx="4236767" cy="1839132"/>
          </a:xfrm>
        </p:spPr>
        <p:txBody>
          <a:bodyPr>
            <a:normAutofit/>
          </a:bodyPr>
          <a:lstStyle/>
          <a:p>
            <a:r>
              <a:rPr lang="sv-SE" sz="2800" dirty="0">
                <a:cs typeface="Calibri Light"/>
              </a:rPr>
              <a:t>Grundexamen  </a:t>
            </a:r>
            <a:br>
              <a:rPr lang="sv-SE" sz="2800" dirty="0">
                <a:cs typeface="Calibri Light"/>
              </a:rPr>
            </a:br>
            <a:r>
              <a:rPr lang="sv-FI" sz="2800" dirty="0">
                <a:sym typeface="Wingdings" panose="05000000000000000000" pitchFamily="2" charset="2"/>
              </a:rPr>
              <a:t> </a:t>
            </a:r>
            <a:r>
              <a:rPr lang="sv-SE" sz="2800" dirty="0">
                <a:cs typeface="Calibri Light"/>
                <a:sym typeface="Wingdings" panose="05000000000000000000" pitchFamily="2" charset="2"/>
              </a:rPr>
              <a:t>Y</a:t>
            </a:r>
            <a:r>
              <a:rPr lang="sv-SE" sz="2800" dirty="0">
                <a:cs typeface="Calibri Light"/>
              </a:rPr>
              <a:t>rkes- och Specialyrkesexamen</a:t>
            </a:r>
            <a:endParaRPr lang="sv-SE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7F9D8C-0F9F-422F-B0B9-C0401CA8D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82" y="2767539"/>
            <a:ext cx="315874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Elsa &amp; Sara </a:t>
            </a:r>
          </a:p>
          <a:p>
            <a:pPr marL="0" indent="0" algn="ctr">
              <a:buNone/>
            </a:pPr>
            <a:r>
              <a:rPr lang="sv-FI" sz="2000" dirty="0">
                <a:latin typeface="+mj-lt"/>
              </a:rPr>
              <a:t>Grundexamen</a:t>
            </a:r>
            <a:r>
              <a:rPr lang="en-US" sz="2000" dirty="0">
                <a:latin typeface="+mj-lt"/>
              </a:rPr>
              <a:t> </a:t>
            </a:r>
            <a:r>
              <a:rPr lang="sv-FI" sz="2000" dirty="0">
                <a:latin typeface="+mj-lt"/>
              </a:rPr>
              <a:t>inom lantbruksbranschen, Djurskötare </a:t>
            </a:r>
          </a:p>
          <a:p>
            <a:pPr marL="0" indent="0" algn="ctr">
              <a:buNone/>
            </a:pPr>
            <a:r>
              <a:rPr lang="sv-FI" sz="2000" dirty="0">
                <a:latin typeface="+mj-lt"/>
                <a:sym typeface="Wingdings" panose="05000000000000000000" pitchFamily="2" charset="2"/>
              </a:rPr>
              <a:t></a:t>
            </a:r>
          </a:p>
          <a:p>
            <a:pPr marL="0" indent="0" algn="ctr">
              <a:buNone/>
            </a:pPr>
            <a:r>
              <a:rPr lang="sv-FI" sz="2000" dirty="0">
                <a:latin typeface="+mj-lt"/>
              </a:rPr>
              <a:t>Yrkesexamen i djurskötsel, Djurskötare på klinik  </a:t>
            </a:r>
          </a:p>
          <a:p>
            <a:pPr marL="0" indent="0" algn="ctr">
              <a:buNone/>
            </a:pPr>
            <a:endParaRPr lang="sv-FI" sz="2000" dirty="0">
              <a:latin typeface="+mj-lt"/>
            </a:endParaRPr>
          </a:p>
          <a:p>
            <a:pPr marL="0" indent="0" algn="ctr">
              <a:buNone/>
            </a:pPr>
            <a:r>
              <a:rPr lang="sv-FI" sz="2000" dirty="0">
                <a:latin typeface="+mj-lt"/>
                <a:hlinkClick r:id="rId2"/>
              </a:rPr>
              <a:t>Länk till videon</a:t>
            </a:r>
            <a:endParaRPr lang="sv-FI" sz="2000" dirty="0">
              <a:latin typeface="+mj-lt"/>
            </a:endParaRPr>
          </a:p>
        </p:txBody>
      </p:sp>
      <p:pic>
        <p:nvPicPr>
          <p:cNvPr id="5" name="Platshållare för innehåll 4" descr="En bild som visar person, vägg, stående, står&#10;&#10;Automatiskt genererad beskrivning">
            <a:extLst>
              <a:ext uri="{FF2B5EF4-FFF2-40B4-BE49-F238E27FC236}">
                <a16:creationId xmlns:a16="http://schemas.microsoft.com/office/drawing/2014/main" id="{7595D754-5F36-4207-A8AB-99703DF43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476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4" descr="En bild som visar person, golv, inomhus, står&#10;&#10;Automatiskt genererad beskrivning">
            <a:extLst>
              <a:ext uri="{FF2B5EF4-FFF2-40B4-BE49-F238E27FC236}">
                <a16:creationId xmlns:a16="http://schemas.microsoft.com/office/drawing/2014/main" id="{94B323EE-465D-4D41-96BF-DED945A0F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24EFDA-23D5-403B-9C1C-F5D28BEA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dirty="0">
                <a:cs typeface="Calibri Light"/>
              </a:rPr>
              <a:t>Grundexamen </a:t>
            </a:r>
            <a:br>
              <a:rPr lang="sv-SE" sz="4000" dirty="0">
                <a:cs typeface="Calibri Light"/>
              </a:rPr>
            </a:br>
            <a:r>
              <a:rPr lang="sv-FI" sz="4000" dirty="0">
                <a:sym typeface="Wingdings" panose="05000000000000000000" pitchFamily="2" charset="2"/>
              </a:rPr>
              <a:t></a:t>
            </a:r>
            <a:r>
              <a:rPr lang="sv-SE" sz="4000" dirty="0">
                <a:cs typeface="Calibri Light"/>
              </a:rPr>
              <a:t> Yrkeshögskola</a:t>
            </a:r>
            <a:endParaRPr lang="sv-SE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AF6391-D9E9-4549-BD9F-6CA744530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Jessica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Merkonom</a:t>
            </a:r>
            <a:r>
              <a:rPr lang="en-US" dirty="0">
                <a:cs typeface="Calibri"/>
              </a:rPr>
              <a:t> &gt; </a:t>
            </a:r>
            <a:r>
              <a:rPr lang="en-US" dirty="0" err="1">
                <a:cs typeface="Calibri"/>
              </a:rPr>
              <a:t>Tradenom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Bokförare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olika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byråer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cs typeface="Calibri"/>
              </a:rPr>
              <a:t>Revisorstrainee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Länk till videon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99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4" descr="En bild som visar utomhus, byggnad, person, väg&#10;&#10;Automatiskt genererad beskrivning">
            <a:extLst>
              <a:ext uri="{FF2B5EF4-FFF2-40B4-BE49-F238E27FC236}">
                <a16:creationId xmlns:a16="http://schemas.microsoft.com/office/drawing/2014/main" id="{9D560D95-B290-40BD-8B13-DF4E2B260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46BDFB3-98C7-4553-A997-65F364B4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dirty="0">
                <a:cs typeface="Calibri Light"/>
              </a:rPr>
              <a:t>Grundexamen </a:t>
            </a:r>
            <a:br>
              <a:rPr lang="sv-SE" sz="4000" dirty="0">
                <a:cs typeface="Calibri Light"/>
              </a:rPr>
            </a:br>
            <a:r>
              <a:rPr lang="sv-FI" sz="4000" dirty="0">
                <a:sym typeface="Wingdings" panose="05000000000000000000" pitchFamily="2" charset="2"/>
              </a:rPr>
              <a:t></a:t>
            </a:r>
            <a:r>
              <a:rPr lang="sv-SE" sz="4000" dirty="0">
                <a:cs typeface="Calibri Light"/>
              </a:rPr>
              <a:t> Universitet</a:t>
            </a:r>
            <a:endParaRPr lang="sv-SE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E0B771-1BC5-451E-89C1-58623CC2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0"/>
            <a:ext cx="3822189" cy="41680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Calibri"/>
              </a:rPr>
              <a:t>Emma &amp; Sandra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 algn="ctr">
              <a:buNone/>
            </a:pPr>
            <a:r>
              <a:rPr lang="en-US" dirty="0" err="1">
                <a:cs typeface="Calibri"/>
              </a:rPr>
              <a:t>Närvårdare</a:t>
            </a:r>
            <a:r>
              <a:rPr lang="en-US" dirty="0">
                <a:cs typeface="Calibri"/>
              </a:rPr>
              <a:t> </a:t>
            </a:r>
          </a:p>
          <a:p>
            <a:pPr marL="0" indent="0" algn="ctr">
              <a:buNone/>
            </a:pPr>
            <a:r>
              <a:rPr lang="sv-FI" dirty="0">
                <a:sym typeface="Wingdings" panose="05000000000000000000" pitchFamily="2" charset="2"/>
              </a:rPr>
              <a:t> </a:t>
            </a:r>
            <a:r>
              <a:rPr lang="en-US" dirty="0">
                <a:cs typeface="Calibri"/>
              </a:rPr>
              <a:t> </a:t>
            </a:r>
          </a:p>
          <a:p>
            <a:pPr marL="0" indent="0" algn="ctr">
              <a:buNone/>
            </a:pPr>
            <a:r>
              <a:rPr lang="en-US" dirty="0" err="1">
                <a:cs typeface="Calibri"/>
              </a:rPr>
              <a:t>Utvecklingspsykologi</a:t>
            </a:r>
            <a:r>
              <a:rPr lang="en-US" dirty="0">
                <a:cs typeface="Calibri"/>
              </a:rPr>
              <a:t> </a:t>
            </a:r>
          </a:p>
          <a:p>
            <a:pPr marL="0" indent="0" algn="ctr">
              <a:buNone/>
            </a:pPr>
            <a:r>
              <a:rPr lang="en-US" dirty="0" err="1">
                <a:cs typeface="Calibri"/>
              </a:rPr>
              <a:t>Lärare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småbarnspedagogik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endParaRPr lang="en-US" sz="2000" dirty="0">
              <a:cs typeface="Calibri"/>
            </a:endParaRPr>
          </a:p>
          <a:p>
            <a:pPr marL="0" indent="0" algn="ctr">
              <a:buNone/>
            </a:pPr>
            <a:r>
              <a:rPr lang="en-US" sz="2000" dirty="0" err="1">
                <a:cs typeface="Calibri"/>
                <a:hlinkClick r:id="rId3"/>
              </a:rPr>
              <a:t>Länk</a:t>
            </a:r>
            <a:r>
              <a:rPr lang="en-US" sz="2000" dirty="0">
                <a:cs typeface="Calibri"/>
                <a:hlinkClick r:id="rId3"/>
              </a:rPr>
              <a:t> till </a:t>
            </a:r>
            <a:r>
              <a:rPr lang="en-US" sz="2000" dirty="0" err="1">
                <a:cs typeface="Calibri"/>
                <a:hlinkClick r:id="rId3"/>
              </a:rPr>
              <a:t>videon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51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2E3808-E6FD-A651-18EB-5B0349FF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3986156" cy="2806506"/>
          </a:xfrm>
        </p:spPr>
        <p:txBody>
          <a:bodyPr anchor="b">
            <a:normAutofit/>
          </a:bodyPr>
          <a:lstStyle/>
          <a:p>
            <a:r>
              <a:rPr lang="sv-FI" sz="3700"/>
              <a:t>Studentexamen </a:t>
            </a:r>
            <a:br>
              <a:rPr lang="sv-FI" sz="3700"/>
            </a:br>
            <a:r>
              <a:rPr lang="sv-FI" sz="3700">
                <a:sym typeface="Wingdings" panose="05000000000000000000" pitchFamily="2" charset="2"/>
              </a:rPr>
              <a:t> </a:t>
            </a:r>
            <a:r>
              <a:rPr lang="sv-FI" sz="3700"/>
              <a:t>grund-, yrkes- eller specialyrkesexamen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A9963E-7637-E89E-7A21-B5668000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3986156" cy="2588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sz="2000" b="1" dirty="0"/>
          </a:p>
          <a:p>
            <a:pPr marL="0" indent="0">
              <a:buNone/>
            </a:pPr>
            <a:r>
              <a:rPr lang="sv-FI" sz="2000" b="1" dirty="0"/>
              <a:t>William</a:t>
            </a:r>
          </a:p>
          <a:p>
            <a:endParaRPr lang="sv-FI" sz="2000" dirty="0"/>
          </a:p>
          <a:p>
            <a:pPr marL="0" indent="0">
              <a:buNone/>
            </a:pPr>
            <a:r>
              <a:rPr lang="sv-FI" sz="2000" dirty="0"/>
              <a:t>Studentexamen </a:t>
            </a:r>
            <a:r>
              <a:rPr lang="sv-FI" sz="2000" dirty="0">
                <a:sym typeface="Wingdings" panose="05000000000000000000" pitchFamily="2" charset="2"/>
              </a:rPr>
              <a:t> Merkonom</a:t>
            </a:r>
          </a:p>
          <a:p>
            <a:pPr marL="0" indent="0">
              <a:buNone/>
            </a:pPr>
            <a:r>
              <a:rPr lang="sv-FI" sz="2000" dirty="0">
                <a:sym typeface="Wingdings" panose="05000000000000000000" pitchFamily="2" charset="2"/>
              </a:rPr>
              <a:t>YH leden Tradenom</a:t>
            </a:r>
          </a:p>
          <a:p>
            <a:pPr marL="0" indent="0">
              <a:buNone/>
            </a:pPr>
            <a:r>
              <a:rPr lang="sv-FI" sz="2000" dirty="0">
                <a:sym typeface="Wingdings" panose="05000000000000000000" pitchFamily="2" charset="2"/>
                <a:hlinkClick r:id="rId2"/>
              </a:rPr>
              <a:t>Länk till videon</a:t>
            </a:r>
            <a:endParaRPr lang="sv-FI" sz="2000" dirty="0"/>
          </a:p>
        </p:txBody>
      </p:sp>
      <p:pic>
        <p:nvPicPr>
          <p:cNvPr id="4" name="Bildobjekt 4" descr="En bild som visar text, utomhus, person, person&#10;&#10;Automatiskt genererad beskrivning">
            <a:extLst>
              <a:ext uri="{FF2B5EF4-FFF2-40B4-BE49-F238E27FC236}">
                <a16:creationId xmlns:a16="http://schemas.microsoft.com/office/drawing/2014/main" id="{1B4BDD22-6215-86E3-1A06-57A3643C1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412" y="360024"/>
            <a:ext cx="6830817" cy="61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1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1E55B673-C6E5-BE45-8E5E-69C09DDE0999}">
  <we:reference id="98d6c1cd-d2ea-4e59-b3d5-7612ea4978eb" version="3.0.0.1" store="EXCatalog" storeType="EXCatalog"/>
  <we:alternateReferences>
    <we:reference id="WA104380907" version="3.0.0.1" store="en-GB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0B6CABA-6EA1-7E4E-AD7A-D9FC858383DE}">
  <we:reference id="bfc52345-98f9-4096-99c4-2263a14c97f5" version="2.0.0.0" store="EXCatalog" storeType="EXCatalog"/>
  <we:alternateReferences>
    <we:reference id="WA104379997" version="2.0.0.0" store="en-GB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FCA19CD7-7555-8645-8915-855B52138BFF}">
  <we:reference id="6840ae38-9964-42ce-b92a-060f297338f1" version="1.0.0.1" store="EXCatalog" storeType="EXCatalog"/>
  <we:alternateReferences>
    <we:reference id="WA104381335" version="1.0.0.1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cd4582-dda7-4411-b3fd-a19c14ad4d2b">
      <Terms xmlns="http://schemas.microsoft.com/office/infopath/2007/PartnerControls"/>
    </lcf76f155ced4ddcb4097134ff3c332f>
    <TaxCatchAll xmlns="7959090d-311c-43fa-861b-0b1cb57276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999DDD6E044D4EA8C8B80EE1ACF575" ma:contentTypeVersion="11" ma:contentTypeDescription="Skapa ett nytt dokument." ma:contentTypeScope="" ma:versionID="e97e391f66619bf61fd0895ba7b08c9c">
  <xsd:schema xmlns:xsd="http://www.w3.org/2001/XMLSchema" xmlns:xs="http://www.w3.org/2001/XMLSchema" xmlns:p="http://schemas.microsoft.com/office/2006/metadata/properties" xmlns:ns2="61cd4582-dda7-4411-b3fd-a19c14ad4d2b" xmlns:ns3="7959090d-311c-43fa-861b-0b1cb57276db" targetNamespace="http://schemas.microsoft.com/office/2006/metadata/properties" ma:root="true" ma:fieldsID="a618f45803de0def19d197572308ff63" ns2:_="" ns3:_="">
    <xsd:import namespace="61cd4582-dda7-4411-b3fd-a19c14ad4d2b"/>
    <xsd:import namespace="7959090d-311c-43fa-861b-0b1cb5727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d4582-dda7-4411-b3fd-a19c14ad4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2009fe73-2469-465b-bfe2-b08fe1700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9090d-311c-43fa-861b-0b1cb57276d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2e7de8f-ae39-47fe-8047-f20063783408}" ma:internalName="TaxCatchAll" ma:showField="CatchAllData" ma:web="7959090d-311c-43fa-861b-0b1cb5727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95632-4AEA-48BE-9871-A06C9C92EAAC}">
  <ds:schemaRefs>
    <ds:schemaRef ds:uri="61cd4582-dda7-4411-b3fd-a19c14ad4d2b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959090d-311c-43fa-861b-0b1cb57276db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31AD06D-4969-45CC-8B06-1099947C18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E10F59-7929-4D50-B59D-415A9D38DD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cd4582-dda7-4411-b3fd-a19c14ad4d2b"/>
    <ds:schemaRef ds:uri="7959090d-311c-43fa-861b-0b1cb5727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695</Words>
  <Application>Microsoft Office PowerPoint</Application>
  <PresentationFormat>Widescreen</PresentationFormat>
  <Paragraphs>98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Jag har min examen – Vad kan jag göra sedan?</vt:lpstr>
      <vt:lpstr>Karriärplanering och -vägledning</vt:lpstr>
      <vt:lpstr>Vilket material brukar du använda i din karriär-planering? </vt:lpstr>
      <vt:lpstr>Växla upp handledningen plattformen </vt:lpstr>
      <vt:lpstr>Fem olika vägar/scenarion/möjligheter som studerande valt efter sin examen </vt:lpstr>
      <vt:lpstr>Grundexamen    Yrkes- och Specialyrkesexamen</vt:lpstr>
      <vt:lpstr>Grundexamen   Yrkeshögskola</vt:lpstr>
      <vt:lpstr>Grundexamen   Universitet</vt:lpstr>
      <vt:lpstr>Studentexamen   grund-, yrkes- eller specialyrkesexamen</vt:lpstr>
      <vt:lpstr>Examen på 3e stadiet   examen på andra stadiet</vt:lpstr>
      <vt:lpstr>Examen på 3e stadiet  examen på andra stadiet</vt:lpstr>
      <vt:lpstr>Andra tips på material om karriärplanering och -handledning</vt:lpstr>
      <vt:lpstr>PowerPoint Presentation</vt:lpstr>
      <vt:lpstr>Studieinfo</vt:lpstr>
      <vt:lpstr>Resurscenter och ULA nätverket</vt:lpstr>
      <vt:lpstr>Navigatorn</vt:lpstr>
      <vt:lpstr>Växla upp handledningen</vt:lpstr>
      <vt:lpstr>Samlade resultat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Övergångar efter grundexamen – Vad kan man göra sedan?</dc:title>
  <dc:creator>Bystedt Harriet</dc:creator>
  <cp:lastModifiedBy>Eklund Kenneth</cp:lastModifiedBy>
  <cp:revision>29</cp:revision>
  <dcterms:created xsi:type="dcterms:W3CDTF">2021-11-04T12:13:33Z</dcterms:created>
  <dcterms:modified xsi:type="dcterms:W3CDTF">2022-05-05T09:07:57Z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0x0101002D999DDD6E044D4EA8C8B80EE1ACF575</vt:lpwstr>
  </property>
</Properties>
</file>